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71" r:id="rId2"/>
    <p:sldId id="272" r:id="rId3"/>
    <p:sldId id="273" r:id="rId4"/>
    <p:sldId id="256" r:id="rId5"/>
    <p:sldId id="257" r:id="rId6"/>
    <p:sldId id="258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3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4" d="100"/>
          <a:sy n="34" d="100"/>
        </p:scale>
        <p:origin x="1278" y="4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7E634F-ED79-8944-9852-3A5715203CE8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3F67C5-D5D3-C04B-8B29-D2AB451399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71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Life is</a:t>
            </a:r>
            <a:r>
              <a:rPr lang="en-US" baseline="0" dirty="0" smtClean="0"/>
              <a:t> very diverse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F67C5-D5D3-C04B-8B29-D2AB451399E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521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 we classify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F67C5-D5D3-C04B-8B29-D2AB451399E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719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BF6185-4DEF-7149-ACB2-5102972D703E}" type="slidenum">
              <a:rPr lang="en-US"/>
              <a:pPr/>
              <a:t>8</a:t>
            </a:fld>
            <a:endParaRPr lang="en-US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Times" pitchFamily="-10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093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1E50F-23FC-0847-8D8E-E28F9965C24E}" type="datetimeFigureOut">
              <a:rPr lang="en-US" smtClean="0"/>
              <a:t>4/5/2016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C1371-FC56-C046-9068-A561373D84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6.wmf"/><Relationship Id="rId5" Type="http://schemas.openxmlformats.org/officeDocument/2006/relationships/image" Target="../media/image3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useums.org.za/sam/resource/misc/pics/lin_lin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plant-talk.org/webpix/16flolap.jpg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 							3/17/15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would you call this animal? Are there any other names by which it goes by?</a:t>
            </a:r>
            <a:endParaRPr lang="en-US" dirty="0"/>
          </a:p>
        </p:txBody>
      </p:sp>
      <p:pic>
        <p:nvPicPr>
          <p:cNvPr id="4" name="Picture 4" descr="photo_panther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12862" y="2862688"/>
            <a:ext cx="5848643" cy="29785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378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Origin of Scientific Names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By the 18</a:t>
            </a:r>
            <a:r>
              <a:rPr lang="en-US" baseline="30000"/>
              <a:t>th</a:t>
            </a:r>
            <a:r>
              <a:rPr lang="en-US"/>
              <a:t> century, scientists realized that naming organisms with common names was confusing. </a:t>
            </a:r>
          </a:p>
          <a:p>
            <a:r>
              <a:rPr lang="en-US"/>
              <a:t>Scientists during this time agreed to use a single name for each </a:t>
            </a:r>
            <a:r>
              <a:rPr lang="en-US" b="1">
                <a:solidFill>
                  <a:schemeClr val="accent2"/>
                </a:solidFill>
              </a:rPr>
              <a:t>species</a:t>
            </a:r>
            <a:r>
              <a:rPr lang="en-US"/>
              <a:t>.</a:t>
            </a:r>
          </a:p>
          <a:p>
            <a:r>
              <a:rPr lang="en-US"/>
              <a:t>They used </a:t>
            </a:r>
            <a:r>
              <a:rPr lang="en-US" b="1">
                <a:solidFill>
                  <a:schemeClr val="accent2"/>
                </a:solidFill>
              </a:rPr>
              <a:t>Latin</a:t>
            </a:r>
            <a:r>
              <a:rPr lang="en-US"/>
              <a:t> and </a:t>
            </a:r>
            <a:r>
              <a:rPr lang="en-US" b="1">
                <a:solidFill>
                  <a:schemeClr val="accent2"/>
                </a:solidFill>
              </a:rPr>
              <a:t>Greek</a:t>
            </a:r>
            <a:r>
              <a:rPr lang="en-US"/>
              <a:t> languages for scientific names.</a:t>
            </a:r>
          </a:p>
          <a:p>
            <a:endParaRPr lang="en-US"/>
          </a:p>
          <a:p>
            <a:endParaRPr lang="en-U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5943600" y="5181600"/>
          <a:ext cx="1450975" cy="125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1" name="Clip" r:id="rId3" imgW="1450800" imgH="1255320" progId="MS_ClipArt_Gallery.2">
                  <p:embed/>
                </p:oleObj>
              </mc:Choice>
              <mc:Fallback>
                <p:oleObj name="Clip" r:id="rId3" imgW="1450800" imgH="1255320" progId="MS_ClipArt_Gallery.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3600" y="5181600"/>
                        <a:ext cx="1450975" cy="1255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419100" y="730250"/>
            <a:ext cx="804862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4400" dirty="0" smtClean="0"/>
              <a:t>	</a:t>
            </a:r>
            <a:r>
              <a:rPr lang="en-US" sz="4400" b="1" u="sng" dirty="0"/>
              <a:t>B</a:t>
            </a:r>
            <a:r>
              <a:rPr lang="en-US" sz="4400" b="1" u="sng" dirty="0" smtClean="0"/>
              <a:t>inomial </a:t>
            </a:r>
            <a:r>
              <a:rPr lang="en-US" sz="4400" b="1" u="sng" dirty="0"/>
              <a:t>N</a:t>
            </a:r>
            <a:r>
              <a:rPr lang="en-US" sz="4400" b="1" u="sng" dirty="0" smtClean="0"/>
              <a:t>omenclature</a:t>
            </a:r>
            <a:endParaRPr lang="en-US" sz="4400" b="1" u="sng" dirty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775450" y="4019550"/>
            <a:ext cx="1508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Carolus Linnaeus</a:t>
            </a:r>
          </a:p>
        </p:txBody>
      </p:sp>
      <p:pic>
        <p:nvPicPr>
          <p:cNvPr id="26630" name="Picture 6" descr="Linnae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4475" y="1744663"/>
            <a:ext cx="1828800" cy="2274887"/>
          </a:xfrm>
          <a:prstGeom prst="rect">
            <a:avLst/>
          </a:prstGeom>
          <a:noFill/>
        </p:spPr>
      </p:pic>
      <p:sp>
        <p:nvSpPr>
          <p:cNvPr id="2663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304800" y="1624013"/>
            <a:ext cx="6121400" cy="4625975"/>
          </a:xfrm>
          <a:ln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lang="en-US" sz="4400" dirty="0" smtClean="0"/>
              <a:t>	</a:t>
            </a:r>
            <a:r>
              <a:rPr lang="en-US" sz="4400" b="1" u="sng" dirty="0" smtClean="0"/>
              <a:t>binomial </a:t>
            </a:r>
            <a:r>
              <a:rPr lang="en-US" sz="4400" b="1" u="sng" dirty="0"/>
              <a:t>nomenclature</a:t>
            </a:r>
          </a:p>
          <a:p>
            <a:pPr marL="800100" lvl="1" indent="-342900">
              <a:buFontTx/>
              <a:buAutoNum type="alphaLcPeriod"/>
            </a:pPr>
            <a:r>
              <a:rPr lang="en-US" sz="4400" u="sng" dirty="0"/>
              <a:t>Two name naming system</a:t>
            </a:r>
          </a:p>
          <a:p>
            <a:pPr marL="800100" lvl="1" indent="-342900">
              <a:buFontTx/>
              <a:buAutoNum type="alphaLcPeriod"/>
            </a:pPr>
            <a:r>
              <a:rPr lang="en-US" sz="4400" u="sng" dirty="0"/>
              <a:t>Gave organisms 2 names</a:t>
            </a:r>
          </a:p>
          <a:p>
            <a:pPr marL="1200150" lvl="2" indent="-342900">
              <a:buFont typeface="Wingdings" pitchFamily="-103" charset="2"/>
              <a:buNone/>
            </a:pPr>
            <a:r>
              <a:rPr lang="en-US" sz="4400" i="1" u="sng" dirty="0"/>
              <a:t>Genus</a:t>
            </a:r>
            <a:r>
              <a:rPr lang="en-US" sz="4400" u="sng" dirty="0"/>
              <a:t> (noun) and </a:t>
            </a:r>
            <a:r>
              <a:rPr lang="en-US" sz="4400" i="1" u="sng" dirty="0"/>
              <a:t>species (</a:t>
            </a:r>
            <a:r>
              <a:rPr lang="en-US" sz="4400" u="sng" dirty="0"/>
              <a:t>adjective</a:t>
            </a:r>
            <a:r>
              <a:rPr lang="en-US" sz="4400" i="1" u="sng" dirty="0" smtClean="0"/>
              <a:t>)</a:t>
            </a:r>
          </a:p>
          <a:p>
            <a:pPr marL="1200150" lvl="2" indent="-342900">
              <a:buFont typeface="Wingdings" pitchFamily="-103" charset="2"/>
              <a:buNone/>
            </a:pPr>
            <a:endParaRPr lang="en-US" sz="2000" b="1" i="1" u="sng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build="p" bldLvl="5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Nomenclature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200150" lvl="2" indent="-342900">
              <a:buFont typeface="Wingdings" pitchFamily="-103" charset="2"/>
              <a:buNone/>
            </a:pPr>
            <a:r>
              <a:rPr lang="en-US" sz="4800" b="1" u="sng" dirty="0" smtClean="0"/>
              <a:t>Rules for naming organisms</a:t>
            </a:r>
          </a:p>
          <a:p>
            <a:pPr marL="1200150" lvl="2" indent="-342900">
              <a:buFont typeface="Wingdings" pitchFamily="-103" charset="2"/>
              <a:buNone/>
            </a:pPr>
            <a:r>
              <a:rPr lang="en-US" sz="4800" u="sng" dirty="0" smtClean="0"/>
              <a:t>1. Written is Latin</a:t>
            </a:r>
          </a:p>
          <a:p>
            <a:pPr marL="1200150" lvl="2" indent="-342900">
              <a:buFont typeface="Wingdings" pitchFamily="-103" charset="2"/>
              <a:buNone/>
            </a:pPr>
            <a:r>
              <a:rPr lang="en-US" sz="4800" u="sng" dirty="0" smtClean="0"/>
              <a:t>2</a:t>
            </a:r>
            <a:r>
              <a:rPr lang="en-US" sz="4800" i="1" u="sng" dirty="0" smtClean="0"/>
              <a:t>. Genus </a:t>
            </a:r>
            <a:r>
              <a:rPr lang="en-US" sz="4800" u="sng" dirty="0" smtClean="0"/>
              <a:t>capitalized, </a:t>
            </a:r>
            <a:r>
              <a:rPr lang="en-US" sz="4800" i="1" u="sng" dirty="0" smtClean="0"/>
              <a:t>species</a:t>
            </a:r>
            <a:r>
              <a:rPr lang="en-US" sz="4800" u="sng" dirty="0" smtClean="0"/>
              <a:t> lowercase</a:t>
            </a:r>
          </a:p>
          <a:p>
            <a:pPr marL="1200150" lvl="2" indent="-342900">
              <a:buFont typeface="Wingdings" pitchFamily="-103" charset="2"/>
              <a:buNone/>
            </a:pPr>
            <a:r>
              <a:rPr lang="en-US" sz="4800" u="sng" dirty="0" smtClean="0"/>
              <a:t>3. Both names are </a:t>
            </a:r>
            <a:r>
              <a:rPr lang="en-US" sz="4800" i="1" u="sng" dirty="0" smtClean="0"/>
              <a:t>italicized</a:t>
            </a:r>
            <a:r>
              <a:rPr lang="en-US" sz="4800" u="sng" dirty="0" smtClean="0"/>
              <a:t> or underlined</a:t>
            </a:r>
          </a:p>
          <a:p>
            <a:pPr marL="1200150" lvl="2" indent="-342900">
              <a:buFont typeface="Wingdings" pitchFamily="-103" charset="2"/>
              <a:buNone/>
            </a:pPr>
            <a:r>
              <a:rPr lang="en-US" sz="4800" u="sng" dirty="0" smtClean="0"/>
              <a:t>	EX:  </a:t>
            </a:r>
            <a:r>
              <a:rPr lang="en-US" sz="4800" i="1" u="sng" dirty="0" smtClean="0"/>
              <a:t>Homo sapiens</a:t>
            </a:r>
            <a:r>
              <a:rPr lang="en-US" sz="4800" u="sng" dirty="0" smtClean="0"/>
              <a:t>:  wise / thinking man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33400" y="2376288"/>
            <a:ext cx="81534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88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</a:rPr>
              <a:t>Homo sapiens</a:t>
            </a:r>
          </a:p>
        </p:txBody>
      </p:sp>
      <p:sp>
        <p:nvSpPr>
          <p:cNvPr id="3277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Bionomial Nomenclature</a:t>
            </a:r>
          </a:p>
        </p:txBody>
      </p:sp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685800" y="2376488"/>
            <a:ext cx="990600" cy="1446212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4191000" y="2667000"/>
            <a:ext cx="762000" cy="1077913"/>
          </a:xfrm>
          <a:prstGeom prst="ellipse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1" hangingPunct="1"/>
            <a:endParaRPr lang="en-US"/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7788" y="4464050"/>
            <a:ext cx="3429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Capitalize </a:t>
            </a:r>
            <a:r>
              <a:rPr lang="en-US" b="1" u="sng">
                <a:solidFill>
                  <a:schemeClr val="tx2"/>
                </a:solidFill>
              </a:rPr>
              <a:t>Genus</a:t>
            </a:r>
            <a:r>
              <a:rPr lang="en-US" b="1"/>
              <a:t> Name</a:t>
            </a:r>
          </a:p>
        </p:txBody>
      </p:sp>
      <p:sp>
        <p:nvSpPr>
          <p:cNvPr id="32775" name="Line 6"/>
          <p:cNvSpPr>
            <a:spLocks noChangeShapeType="1"/>
          </p:cNvSpPr>
          <p:nvPr/>
        </p:nvSpPr>
        <p:spPr bwMode="auto">
          <a:xfrm flipH="1" flipV="1">
            <a:off x="1219200" y="3581400"/>
            <a:ext cx="304800" cy="88265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733800" y="4114800"/>
            <a:ext cx="3657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Lower case </a:t>
            </a:r>
            <a:r>
              <a:rPr lang="en-US" b="1" u="sng">
                <a:solidFill>
                  <a:schemeClr val="tx2"/>
                </a:solidFill>
              </a:rPr>
              <a:t>species</a:t>
            </a:r>
            <a:r>
              <a:rPr lang="en-US" b="1"/>
              <a:t> name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295400" y="5334000"/>
            <a:ext cx="6629400" cy="13239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4000" b="1" i="1"/>
              <a:t>Italicize </a:t>
            </a:r>
            <a:r>
              <a:rPr lang="en-US" sz="4000" b="1"/>
              <a:t> OR </a:t>
            </a:r>
            <a:r>
              <a:rPr lang="en-US" sz="4000" b="1" u="sng"/>
              <a:t>underline</a:t>
            </a:r>
            <a:r>
              <a:rPr lang="en-US" sz="4000" b="1"/>
              <a:t> both</a:t>
            </a:r>
            <a:r>
              <a:rPr lang="en-US" sz="4000" b="1" u="sng"/>
              <a:t> </a:t>
            </a:r>
            <a:r>
              <a:rPr lang="en-US" sz="4000" b="1" u="sng">
                <a:solidFill>
                  <a:schemeClr val="tx2"/>
                </a:solidFill>
              </a:rPr>
              <a:t>Genus and species</a:t>
            </a:r>
          </a:p>
        </p:txBody>
      </p:sp>
      <p:sp>
        <p:nvSpPr>
          <p:cNvPr id="32778" name="Line 8"/>
          <p:cNvSpPr>
            <a:spLocks noChangeShapeType="1"/>
          </p:cNvSpPr>
          <p:nvPr/>
        </p:nvSpPr>
        <p:spPr bwMode="auto">
          <a:xfrm flipH="1" flipV="1">
            <a:off x="4800600" y="3763963"/>
            <a:ext cx="685800" cy="381000"/>
          </a:xfrm>
          <a:prstGeom prst="line">
            <a:avLst/>
          </a:prstGeom>
          <a:noFill/>
          <a:ln w="38100" cap="sq">
            <a:solidFill>
              <a:schemeClr val="tx1"/>
            </a:solidFill>
            <a:round/>
            <a:headEnd type="none" w="sm" len="sm"/>
            <a:tailEnd type="arrow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0" y="1576388"/>
            <a:ext cx="8686800" cy="447675"/>
          </a:xfrm>
          <a:noFill/>
          <a:ln/>
        </p:spPr>
        <p:txBody>
          <a:bodyPr lIns="91440" tIns="45720" rIns="91440" bIns="45720">
            <a:normAutofit fontScale="85000" lnSpcReduction="20000"/>
          </a:bodyPr>
          <a:lstStyle/>
          <a:p>
            <a:pPr marL="803275" indent="-803275" algn="ctr">
              <a:buFontTx/>
              <a:buNone/>
            </a:pPr>
            <a:r>
              <a:rPr lang="en-US">
                <a:latin typeface="Arial" pitchFamily="-103" charset="0"/>
              </a:rPr>
              <a:t>Some organisms have several common names</a:t>
            </a:r>
            <a:endParaRPr lang="en-US" b="1">
              <a:latin typeface="Arial" pitchFamily="-103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pic>
        <p:nvPicPr>
          <p:cNvPr id="23556" name="Picture 4" descr="photo_panther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38538" y="2207596"/>
            <a:ext cx="4451350" cy="2266950"/>
          </a:xfrm>
          <a:prstGeom prst="rect">
            <a:avLst/>
          </a:prstGeom>
          <a:noFill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14325" y="2262188"/>
            <a:ext cx="2971800" cy="2301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This cat is commonly known as: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800">
                <a:latin typeface="Arial" pitchFamily="-103" charset="0"/>
              </a:rPr>
              <a:t>Florida panther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800">
                <a:latin typeface="Arial" pitchFamily="-103" charset="0"/>
              </a:rPr>
              <a:t>Mountain lion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800">
                <a:latin typeface="Arial" pitchFamily="-103" charset="0"/>
              </a:rPr>
              <a:t>Puma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1800">
                <a:latin typeface="Arial" pitchFamily="-103" charset="0"/>
              </a:rPr>
              <a:t>Cougar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3538538" y="4564063"/>
            <a:ext cx="445135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Scientific name:  </a:t>
            </a:r>
            <a:r>
              <a:rPr lang="en-US" sz="1800" i="1">
                <a:latin typeface="Arial" pitchFamily="-103" charset="0"/>
              </a:rPr>
              <a:t>Felis concolor</a:t>
            </a:r>
          </a:p>
          <a:p>
            <a:pPr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Scientific name means “coat of one color”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703263" y="930275"/>
            <a:ext cx="8440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b="1">
                <a:latin typeface="Arial" pitchFamily="-103" charset="0"/>
              </a:rPr>
              <a:t>Why Scientists Assign Scientific Names to Organisms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 autoUpdateAnimBg="0"/>
      <p:bldP spid="23557" grpId="0" build="p" bldLvl="2" animBg="1" autoUpdateAnimBg="0"/>
      <p:bldP spid="23558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24" name="Rectangle 40"/>
          <p:cNvSpPr>
            <a:spLocks noGrp="1" noChangeArrowheads="1"/>
          </p:cNvSpPr>
          <p:nvPr>
            <p:ph type="title"/>
          </p:nvPr>
        </p:nvSpPr>
        <p:spPr>
          <a:xfrm>
            <a:off x="266700" y="457200"/>
            <a:ext cx="8877300" cy="4572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/>
              <a:t>Linnaeus’ classification system has seven levels.</a:t>
            </a:r>
          </a:p>
        </p:txBody>
      </p:sp>
      <p:sp>
        <p:nvSpPr>
          <p:cNvPr id="16425" name="Rectangle 41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2819400" cy="1187450"/>
          </a:xfrm>
          <a:noFill/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/>
              <a:t>Each level is included in the level above it.</a:t>
            </a:r>
          </a:p>
        </p:txBody>
      </p:sp>
      <p:pic>
        <p:nvPicPr>
          <p:cNvPr id="16426" name="Picture 42" descr="bhspe-061701_05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300163"/>
            <a:ext cx="6172200" cy="553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8" name="Rectangle 44"/>
          <p:cNvSpPr>
            <a:spLocks noChangeArrowheads="1"/>
          </p:cNvSpPr>
          <p:nvPr/>
        </p:nvSpPr>
        <p:spPr bwMode="auto">
          <a:xfrm>
            <a:off x="152400" y="4343400"/>
            <a:ext cx="2819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sz="2400">
                <a:ea typeface="ＭＳ Ｐゴシック" pitchFamily="-103" charset="-128"/>
                <a:cs typeface="ＭＳ Ｐゴシック" pitchFamily="-103" charset="-128"/>
              </a:rPr>
              <a:t>Levels get increasingly specific from kingdom to species.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4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4" grpId="0" autoUpdateAnimBg="0"/>
      <p:bldP spid="16425" grpId="0" build="p" bldLvl="5" autoUpdateAnimBg="0"/>
      <p:bldP spid="16428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2549525" y="5610225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2549525" y="4718050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2555875" y="3951288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2527300" y="3122613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527300" y="2268538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2540000" y="1531938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1695450" y="1125538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1676400" y="190500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1695450" y="2709863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1666875" y="357505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1666875" y="4341813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1689100" y="5132388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1728788" y="5986463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 sz="1800">
              <a:latin typeface="Arial" pitchFamily="-103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1728788" y="1227138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Kingdom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1682750" y="1892300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Phylum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1682750" y="2709863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Class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1666875" y="3575050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Order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1666875" y="4341813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Family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1682750" y="5132388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Genus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1728788" y="6010275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chemeClr val="bg2"/>
                </a:solidFill>
                <a:latin typeface="Arial" pitchFamily="-103" charset="0"/>
              </a:rPr>
              <a:t>Species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1143000" y="152400"/>
            <a:ext cx="6410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914400" lvl="1" indent="-457200" algn="ctr" eaLnBrk="1" hangingPunct="1">
              <a:spcBef>
                <a:spcPct val="50000"/>
              </a:spcBef>
            </a:pPr>
            <a:r>
              <a:rPr lang="en-US" sz="2800" b="1">
                <a:latin typeface="Arial" pitchFamily="-103" charset="0"/>
              </a:rPr>
              <a:t>Linnaeus’s System of Hierarchy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331788" y="1266825"/>
            <a:ext cx="1087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Least specific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331788" y="5368925"/>
            <a:ext cx="107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Most specific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3848100" y="1531938"/>
            <a:ext cx="4733925" cy="353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1800" dirty="0">
                <a:latin typeface="Arial" pitchFamily="-103" charset="0"/>
              </a:rPr>
              <a:t>Which of the following contains all of the others?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sz="1800" dirty="0">
                <a:latin typeface="Arial" pitchFamily="-103" charset="0"/>
              </a:rPr>
              <a:t>Family		</a:t>
            </a:r>
            <a:r>
              <a:rPr lang="en-US" sz="1800" dirty="0" err="1">
                <a:latin typeface="Arial" pitchFamily="-103" charset="0"/>
              </a:rPr>
              <a:t>c</a:t>
            </a:r>
            <a:r>
              <a:rPr lang="en-US" sz="1800" dirty="0">
                <a:latin typeface="Arial" pitchFamily="-103" charset="0"/>
              </a:rPr>
              <a:t>.    Class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sz="1800" dirty="0">
                <a:latin typeface="Arial" pitchFamily="-103" charset="0"/>
              </a:rPr>
              <a:t>Species	   	</a:t>
            </a:r>
            <a:r>
              <a:rPr lang="en-US" sz="1800" dirty="0" err="1">
                <a:latin typeface="Arial" pitchFamily="-103" charset="0"/>
              </a:rPr>
              <a:t>d</a:t>
            </a:r>
            <a:r>
              <a:rPr lang="en-US" sz="1800" dirty="0">
                <a:latin typeface="Arial" pitchFamily="-103" charset="0"/>
              </a:rPr>
              <a:t>.    Order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sz="1800" dirty="0">
                <a:latin typeface="Arial" pitchFamily="-103" charset="0"/>
              </a:rPr>
              <a:t>Based on their names, you know that the baboons </a:t>
            </a:r>
            <a:r>
              <a:rPr lang="en-US" sz="1800" i="1" dirty="0" err="1">
                <a:latin typeface="Arial" pitchFamily="-103" charset="0"/>
              </a:rPr>
              <a:t>Papio</a:t>
            </a:r>
            <a:r>
              <a:rPr lang="en-US" sz="1800" i="1" dirty="0">
                <a:latin typeface="Arial" pitchFamily="-103" charset="0"/>
              </a:rPr>
              <a:t> </a:t>
            </a:r>
            <a:r>
              <a:rPr lang="en-US" sz="1800" i="1" dirty="0" err="1">
                <a:latin typeface="Arial" pitchFamily="-103" charset="0"/>
              </a:rPr>
              <a:t>annubis</a:t>
            </a:r>
            <a:r>
              <a:rPr lang="en-US" sz="1800" dirty="0">
                <a:latin typeface="Arial" pitchFamily="-103" charset="0"/>
              </a:rPr>
              <a:t> and </a:t>
            </a:r>
            <a:r>
              <a:rPr lang="en-US" sz="1800" i="1" dirty="0" err="1">
                <a:latin typeface="Arial" pitchFamily="-103" charset="0"/>
              </a:rPr>
              <a:t>Papio</a:t>
            </a:r>
            <a:r>
              <a:rPr lang="en-US" sz="1800" i="1" dirty="0">
                <a:latin typeface="Arial" pitchFamily="-103" charset="0"/>
              </a:rPr>
              <a:t> cynocephalus</a:t>
            </a:r>
            <a:r>
              <a:rPr lang="en-US" sz="1800" dirty="0">
                <a:latin typeface="Arial" pitchFamily="-103" charset="0"/>
              </a:rPr>
              <a:t> do </a:t>
            </a:r>
            <a:r>
              <a:rPr lang="en-US" sz="1800" u="sng" dirty="0">
                <a:latin typeface="Arial" pitchFamily="-103" charset="0"/>
              </a:rPr>
              <a:t>not</a:t>
            </a:r>
            <a:r>
              <a:rPr lang="en-US" sz="1800" dirty="0">
                <a:latin typeface="Arial" pitchFamily="-103" charset="0"/>
              </a:rPr>
              <a:t> belong to the same: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sz="1800" dirty="0">
                <a:latin typeface="Arial" pitchFamily="-103" charset="0"/>
              </a:rPr>
              <a:t>Family		</a:t>
            </a:r>
            <a:r>
              <a:rPr lang="en-US" sz="1800" dirty="0" err="1">
                <a:latin typeface="Arial" pitchFamily="-103" charset="0"/>
              </a:rPr>
              <a:t>c</a:t>
            </a:r>
            <a:r>
              <a:rPr lang="en-US" sz="1800" dirty="0">
                <a:latin typeface="Arial" pitchFamily="-103" charset="0"/>
              </a:rPr>
              <a:t>.   Order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sz="1800" dirty="0">
                <a:latin typeface="Arial" pitchFamily="-103" charset="0"/>
              </a:rPr>
              <a:t>Genus		</a:t>
            </a:r>
            <a:r>
              <a:rPr lang="en-US" sz="1800" dirty="0" err="1">
                <a:latin typeface="Arial" pitchFamily="-103" charset="0"/>
              </a:rPr>
              <a:t>d</a:t>
            </a:r>
            <a:r>
              <a:rPr lang="en-US" sz="1800" dirty="0">
                <a:latin typeface="Arial" pitchFamily="-103" charset="0"/>
              </a:rPr>
              <a:t>.   Species</a:t>
            </a:r>
          </a:p>
        </p:txBody>
      </p:sp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6478588" y="2166938"/>
            <a:ext cx="392112" cy="47783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9" name="AutoShape 29"/>
          <p:cNvSpPr>
            <a:spLocks noChangeArrowheads="1"/>
          </p:cNvSpPr>
          <p:nvPr/>
        </p:nvSpPr>
        <p:spPr bwMode="auto">
          <a:xfrm>
            <a:off x="6478588" y="4718050"/>
            <a:ext cx="392112" cy="47783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utoUpdateAnimBg="0"/>
      <p:bldP spid="25617" grpId="0" autoUpdateAnimBg="0"/>
      <p:bldP spid="25618" grpId="0" autoUpdateAnimBg="0"/>
      <p:bldP spid="25619" grpId="0" autoUpdateAnimBg="0"/>
      <p:bldP spid="25620" grpId="0" autoUpdateAnimBg="0"/>
      <p:bldP spid="25621" grpId="0" autoUpdateAnimBg="0"/>
      <p:bldP spid="25622" grpId="0" autoUpdateAnimBg="0"/>
      <p:bldP spid="25627" grpId="0" build="p" bldLvl="2" animBg="1" autoUpdateAnimBg="0"/>
      <p:bldP spid="25628" grpId="0" animBg="1"/>
      <p:bldP spid="256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bio_ch18_436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7950" y="1382713"/>
            <a:ext cx="4716463" cy="4530725"/>
          </a:xfrm>
          <a:prstGeom prst="rect">
            <a:avLst/>
          </a:prstGeom>
          <a:noFill/>
        </p:spPr>
      </p:pic>
      <p:sp>
        <p:nvSpPr>
          <p:cNvPr id="40963" name="Text Box 3"/>
          <p:cNvSpPr txBox="1">
            <a:spLocks noChangeArrowheads="1"/>
          </p:cNvSpPr>
          <p:nvPr/>
        </p:nvSpPr>
        <p:spPr bwMode="auto">
          <a:xfrm>
            <a:off x="2460625" y="1201738"/>
            <a:ext cx="9953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03" charset="0"/>
              </a:rPr>
              <a:t>Grizzly bear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3362325" y="1201738"/>
            <a:ext cx="901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03" charset="0"/>
              </a:rPr>
              <a:t>Black bear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4191000" y="1201738"/>
            <a:ext cx="735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Arial" pitchFamily="-103" charset="0"/>
              </a:rPr>
              <a:t>Giant panda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4918075" y="1201738"/>
            <a:ext cx="708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03" charset="0"/>
              </a:rPr>
              <a:t>Red fox</a:t>
            </a:r>
          </a:p>
        </p:txBody>
      </p:sp>
      <p:sp>
        <p:nvSpPr>
          <p:cNvPr id="40967" name="Text Box 7"/>
          <p:cNvSpPr txBox="1">
            <a:spLocks noChangeArrowheads="1"/>
          </p:cNvSpPr>
          <p:nvPr/>
        </p:nvSpPr>
        <p:spPr bwMode="auto">
          <a:xfrm>
            <a:off x="5600700" y="1189038"/>
            <a:ext cx="68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Arial" pitchFamily="-103" charset="0"/>
              </a:rPr>
              <a:t>Abert squirrel</a:t>
            </a:r>
          </a:p>
        </p:txBody>
      </p:sp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6200775" y="1176338"/>
            <a:ext cx="681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>
                <a:latin typeface="Arial" pitchFamily="-103" charset="0"/>
              </a:rPr>
              <a:t>Coral snake</a:t>
            </a:r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794500" y="1189038"/>
            <a:ext cx="750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Arial" pitchFamily="-103" charset="0"/>
              </a:rPr>
              <a:t>Sea star</a:t>
            </a:r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297363" y="1897063"/>
            <a:ext cx="159861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KINGDOM Animalia</a:t>
            </a:r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4327525" y="2554288"/>
            <a:ext cx="15382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PHYLUM Chordata</a:t>
            </a:r>
          </a:p>
        </p:txBody>
      </p:sp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4357688" y="3173413"/>
            <a:ext cx="14779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CLASS Mammalia</a:t>
            </a:r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4352925" y="3830638"/>
            <a:ext cx="14859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ORDER Carnivora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419600" y="4459288"/>
            <a:ext cx="13525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FAMILY Ursidae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4497388" y="5087938"/>
            <a:ext cx="11985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GENUS Ursus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4187825" y="5751513"/>
            <a:ext cx="18161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>
                <a:latin typeface="Arial" pitchFamily="-103" charset="0"/>
              </a:rPr>
              <a:t>SPECIES </a:t>
            </a:r>
            <a:r>
              <a:rPr lang="en-US" sz="1200" b="1" i="1">
                <a:latin typeface="Arial" pitchFamily="-103" charset="0"/>
              </a:rPr>
              <a:t>Ursus arctos</a:t>
            </a:r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533400" y="228600"/>
            <a:ext cx="7324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>
                <a:latin typeface="Arial" pitchFamily="-103" charset="0"/>
              </a:rPr>
              <a:t>Hierarchical Ordering of Classification</a:t>
            </a:r>
            <a:r>
              <a:rPr lang="en-US" sz="2000">
                <a:latin typeface="Arial Black" pitchFamily="-103" charset="0"/>
              </a:rPr>
              <a:t> 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577850" y="3338513"/>
            <a:ext cx="2587625" cy="314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-103" charset="0"/>
              </a:rPr>
              <a:t>As we move from the kingdom level to the species level, more and more members are removed.</a:t>
            </a:r>
          </a:p>
          <a:p>
            <a:pPr algn="ctr">
              <a:spcBef>
                <a:spcPct val="50000"/>
              </a:spcBef>
            </a:pPr>
            <a:r>
              <a:rPr lang="en-US" sz="2000" b="1">
                <a:latin typeface="Arial" pitchFamily="-103" charset="0"/>
              </a:rPr>
              <a:t>Each level is more specific.</a:t>
            </a:r>
          </a:p>
          <a:p>
            <a:pPr>
              <a:spcBef>
                <a:spcPct val="50000"/>
              </a:spcBef>
            </a:pPr>
            <a:endParaRPr lang="en-US" sz="2000" b="1">
              <a:latin typeface="Arial" pitchFamily="-103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Pg</a:t>
            </a:r>
            <a:r>
              <a:rPr lang="en-US" dirty="0" smtClean="0"/>
              <a:t> 126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On what basis did you initially separate organisms?</a:t>
            </a:r>
          </a:p>
          <a:p>
            <a:pPr lvl="0"/>
            <a:r>
              <a:rPr lang="en-US" dirty="0"/>
              <a:t>After the initial grouping, what characteristics did you use as distinguishing factors?</a:t>
            </a:r>
          </a:p>
          <a:p>
            <a:pPr lvl="0"/>
            <a:r>
              <a:rPr lang="en-US" dirty="0" smtClean="0"/>
              <a:t>What did you separate by when you made 8 groups?</a:t>
            </a:r>
            <a:endParaRPr lang="en-US" dirty="0"/>
          </a:p>
          <a:p>
            <a:pPr lvl="0"/>
            <a:r>
              <a:rPr lang="en-US" dirty="0"/>
              <a:t>In terms of shared characteristics, what happens as you make more subdivisions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5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What is the scientific name of the fern and why did they give it </a:t>
            </a:r>
            <a:r>
              <a:rPr lang="en-US" smtClean="0"/>
              <a:t>that name?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Is the dingo a descendent of a wolf like the domestic dog?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are the unique characteristics of the dingo?</a:t>
            </a:r>
          </a:p>
          <a:p>
            <a:pPr marL="514350" indent="-514350">
              <a:buAutoNum type="arabicPeriod"/>
            </a:pPr>
            <a:r>
              <a:rPr lang="en-US" dirty="0" smtClean="0"/>
              <a:t>What is the scientific name of the dingo?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270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Linnaean Classification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u="sng" dirty="0" smtClean="0"/>
              <a:t>Taxonomy </a:t>
            </a:r>
            <a:endParaRPr lang="en-US" sz="60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800" b="1" u="sng" dirty="0" smtClean="0"/>
              <a:t>The study of  the </a:t>
            </a:r>
            <a:r>
              <a:rPr lang="en-US" sz="4800" b="1" u="sng" dirty="0" smtClean="0">
                <a:solidFill>
                  <a:schemeClr val="tx2"/>
                </a:solidFill>
              </a:rPr>
              <a:t>classification</a:t>
            </a:r>
            <a:r>
              <a:rPr lang="en-US" sz="4800" b="1" u="sng" dirty="0" smtClean="0"/>
              <a:t> of living and extinct organisms.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-138594"/>
            <a:ext cx="8534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Challenge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4000"/>
              <a:t>Biologists have identified and named approximately </a:t>
            </a:r>
            <a:r>
              <a:rPr lang="en-US" sz="4000">
                <a:solidFill>
                  <a:schemeClr val="accent2"/>
                </a:solidFill>
              </a:rPr>
              <a:t>1.5 million</a:t>
            </a:r>
            <a:r>
              <a:rPr lang="en-US" sz="4000"/>
              <a:t> species so far.</a:t>
            </a:r>
          </a:p>
          <a:p>
            <a:r>
              <a:rPr lang="en-US" sz="4000"/>
              <a:t>They estimate that between 2 and 100 million species have yet to be identified.</a:t>
            </a:r>
          </a:p>
          <a:p>
            <a:endParaRPr lang="en-US"/>
          </a:p>
        </p:txBody>
      </p:sp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4191000" y="5181600"/>
          <a:ext cx="846138" cy="1274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Clip" r:id="rId4" imgW="846360" imgH="1275480" progId="MS_ClipArt_Gallery.2">
                  <p:embed/>
                </p:oleObj>
              </mc:Choice>
              <mc:Fallback>
                <p:oleObj name="Clip" r:id="rId4" imgW="846360" imgH="1275480" progId="MS_ClipArt_Gallery.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5181600"/>
                        <a:ext cx="846138" cy="1274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5410200" y="5562600"/>
          <a:ext cx="935038" cy="404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9" name="Clip" r:id="rId6" imgW="936000" imgH="405000" progId="MS_ClipArt_Gallery.2">
                  <p:embed/>
                </p:oleObj>
              </mc:Choice>
              <mc:Fallback>
                <p:oleObj name="Clip" r:id="rId6" imgW="936000" imgH="405000" progId="MS_ClipArt_Gallery.2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0200" y="5562600"/>
                        <a:ext cx="935038" cy="404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6553200" y="5249863"/>
          <a:ext cx="1114425" cy="160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Clip" r:id="rId8" imgW="2237400" imgH="3228480" progId="MS_ClipArt_Gallery.2">
                  <p:embed/>
                </p:oleObj>
              </mc:Choice>
              <mc:Fallback>
                <p:oleObj name="Clip" r:id="rId8" imgW="2237400" imgH="3228480" progId="MS_ClipArt_Gallery.2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5249863"/>
                        <a:ext cx="1114425" cy="16081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8001000" y="5257800"/>
          <a:ext cx="641350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Clip" r:id="rId10" imgW="642600" imgH="1134360" progId="MS_ClipArt_Gallery.2">
                  <p:embed/>
                </p:oleObj>
              </mc:Choice>
              <mc:Fallback>
                <p:oleObj name="Clip" r:id="rId10" imgW="642600" imgH="1134360" progId="MS_ClipArt_Gallery.2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01000" y="5257800"/>
                        <a:ext cx="641350" cy="11334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381000"/>
            <a:ext cx="8839200" cy="6096000"/>
          </a:xfrm>
        </p:spPr>
        <p:txBody>
          <a:bodyPr>
            <a:normAutofit fontScale="92500"/>
          </a:bodyPr>
          <a:lstStyle/>
          <a:p>
            <a:pPr marL="609600" indent="-609600">
              <a:lnSpc>
                <a:spcPct val="90000"/>
              </a:lnSpc>
            </a:pPr>
            <a:r>
              <a:rPr lang="en-US" b="1" u="sng" dirty="0" smtClean="0">
                <a:solidFill>
                  <a:schemeClr val="tx2"/>
                </a:solidFill>
              </a:rPr>
              <a:t>Carlos </a:t>
            </a:r>
            <a:r>
              <a:rPr lang="en-US" b="1" u="sng" dirty="0">
                <a:solidFill>
                  <a:schemeClr val="tx2"/>
                </a:solidFill>
              </a:rPr>
              <a:t>Linnaeus</a:t>
            </a:r>
            <a:r>
              <a:rPr lang="en-US" b="1" u="sng" dirty="0"/>
              <a:t> </a:t>
            </a:r>
            <a:r>
              <a:rPr lang="en-US" b="1" dirty="0"/>
              <a:t>- (1707-1778) a Swedish physician who was interested in plants </a:t>
            </a:r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endParaRPr lang="en-US" b="1" dirty="0"/>
          </a:p>
          <a:p>
            <a:pPr marL="609600" indent="-609600">
              <a:lnSpc>
                <a:spcPct val="90000"/>
              </a:lnSpc>
            </a:pPr>
            <a:r>
              <a:rPr lang="en-US" b="1" dirty="0"/>
              <a:t>He </a:t>
            </a:r>
            <a:r>
              <a:rPr lang="en-US" b="1" u="sng" dirty="0"/>
              <a:t>devised a systematic way of classifying all known kinds of organisms that we still use </a:t>
            </a:r>
            <a:r>
              <a:rPr lang="en-US" b="1" u="sng" dirty="0">
                <a:solidFill>
                  <a:schemeClr val="tx2"/>
                </a:solidFill>
              </a:rPr>
              <a:t>today</a:t>
            </a:r>
            <a:r>
              <a:rPr lang="en-US" b="1" dirty="0"/>
              <a:t>.</a:t>
            </a:r>
          </a:p>
          <a:p>
            <a:pPr marL="609600" indent="-609600">
              <a:lnSpc>
                <a:spcPct val="90000"/>
              </a:lnSpc>
              <a:buFont typeface="Monotype Sorts" pitchFamily="-103" charset="2"/>
              <a:buNone/>
            </a:pPr>
            <a:r>
              <a:rPr lang="en-US" sz="3600" b="1" dirty="0">
                <a:solidFill>
                  <a:schemeClr val="tx2"/>
                </a:solidFill>
              </a:rPr>
              <a:t>    </a:t>
            </a:r>
            <a:endParaRPr lang="en-US" sz="4000" b="1" u="sng" dirty="0"/>
          </a:p>
        </p:txBody>
      </p:sp>
      <p:pic>
        <p:nvPicPr>
          <p:cNvPr id="28675" name="Picture 13" descr="lin_lin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1600200"/>
            <a:ext cx="25415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5" descr="16flolap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1600200"/>
            <a:ext cx="3886200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0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876300" y="1352550"/>
            <a:ext cx="7091363" cy="2714625"/>
          </a:xfrm>
          <a:noFill/>
          <a:ln cap="flat">
            <a:solidFill>
              <a:schemeClr val="tx1"/>
            </a:solidFill>
          </a:ln>
        </p:spPr>
        <p:txBody>
          <a:bodyPr lIns="91440" tIns="45720" rIns="91440" bIns="45720"/>
          <a:lstStyle/>
          <a:p>
            <a:pPr marL="803275" indent="-803275">
              <a:buNone/>
            </a:pPr>
            <a:r>
              <a:rPr lang="en-US" sz="2800" dirty="0">
                <a:latin typeface="Arial" pitchFamily="-103" charset="0"/>
              </a:rPr>
              <a:t>1. </a:t>
            </a:r>
            <a:r>
              <a:rPr lang="en-US" sz="2800" u="sng" dirty="0">
                <a:latin typeface="Arial" pitchFamily="-103" charset="0"/>
              </a:rPr>
              <a:t>Why Classify?</a:t>
            </a:r>
          </a:p>
          <a:p>
            <a:pPr marL="1168400" lvl="1" indent="-346075"/>
            <a:r>
              <a:rPr lang="en-US" u="sng" dirty="0">
                <a:latin typeface="Arial" pitchFamily="-103" charset="0"/>
              </a:rPr>
              <a:t>To study the diversity of life</a:t>
            </a:r>
          </a:p>
          <a:p>
            <a:pPr marL="1168400" lvl="1" indent="-346075"/>
            <a:r>
              <a:rPr lang="en-US" u="sng" dirty="0">
                <a:latin typeface="Arial" pitchFamily="-103" charset="0"/>
              </a:rPr>
              <a:t>To organize and name organisms</a:t>
            </a:r>
          </a:p>
          <a:p>
            <a:pPr marL="803275" indent="-803275">
              <a:buNone/>
            </a:pPr>
            <a:r>
              <a:rPr lang="en-US" sz="2800" u="sng" dirty="0">
                <a:latin typeface="Arial" pitchFamily="-103" charset="0"/>
              </a:rPr>
              <a:t>2. Why give scientific names?</a:t>
            </a:r>
          </a:p>
          <a:p>
            <a:pPr marL="1168400" lvl="1" indent="-346075"/>
            <a:r>
              <a:rPr lang="en-US" u="sng" dirty="0">
                <a:latin typeface="Arial" pitchFamily="-103" charset="0"/>
              </a:rPr>
              <a:t>Common names are misleading</a:t>
            </a:r>
          </a:p>
          <a:p>
            <a:pPr marL="1168400" lvl="1" indent="-346075">
              <a:buFontTx/>
              <a:buNone/>
            </a:pPr>
            <a:endParaRPr lang="en-US" b="1" dirty="0">
              <a:latin typeface="Arial" pitchFamily="-103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518536" y="471863"/>
            <a:ext cx="6482464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latin typeface="Tahoma" pitchFamily="-103" charset="0"/>
              </a:rPr>
              <a:t>Finding Order in Diversity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81025" y="3924300"/>
            <a:ext cx="21336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 sz="1800">
              <a:latin typeface="Arial" pitchFamily="-103" charset="0"/>
            </a:endParaRPr>
          </a:p>
          <a:p>
            <a:pPr>
              <a:spcBef>
                <a:spcPct val="50000"/>
              </a:spcBef>
            </a:pPr>
            <a:endParaRPr lang="en-US" sz="1800">
              <a:latin typeface="Arial" pitchFamily="-103" charset="0"/>
            </a:endParaRPr>
          </a:p>
          <a:p>
            <a:pPr>
              <a:spcBef>
                <a:spcPct val="50000"/>
              </a:spcBef>
            </a:pPr>
            <a:endParaRPr lang="en-US" sz="1800">
              <a:latin typeface="Arial" pitchFamily="-103" charset="0"/>
            </a:endParaRPr>
          </a:p>
        </p:txBody>
      </p:sp>
      <p:pic>
        <p:nvPicPr>
          <p:cNvPr id="22534" name="Picture 6" descr="jellyf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725" y="4189413"/>
            <a:ext cx="1066800" cy="1422400"/>
          </a:xfrm>
          <a:prstGeom prst="rect">
            <a:avLst/>
          </a:prstGeom>
          <a:noFill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876300" y="5654675"/>
            <a:ext cx="1038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jellyfish</a:t>
            </a:r>
          </a:p>
        </p:txBody>
      </p:sp>
      <p:pic>
        <p:nvPicPr>
          <p:cNvPr id="22536" name="Picture 8" descr="silverfi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6575" y="4157663"/>
            <a:ext cx="1584325" cy="1484312"/>
          </a:xfrm>
          <a:prstGeom prst="rect">
            <a:avLst/>
          </a:prstGeom>
          <a:noFill/>
        </p:spPr>
      </p:pic>
      <p:pic>
        <p:nvPicPr>
          <p:cNvPr id="22537" name="Picture 9" descr="starfi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4838" y="4249738"/>
            <a:ext cx="1743075" cy="1404937"/>
          </a:xfrm>
          <a:prstGeom prst="rect">
            <a:avLst/>
          </a:prstGeom>
          <a:noFill/>
        </p:spPr>
      </p:pic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209925" y="5654675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silverfish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5800725" y="5654675"/>
            <a:ext cx="123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>
                <a:latin typeface="Arial" pitchFamily="-103" charset="0"/>
              </a:rPr>
              <a:t>star fish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1495425" y="6021388"/>
            <a:ext cx="5543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Arial" pitchFamily="-103" charset="0"/>
              </a:rPr>
              <a:t>None of these animals are fish!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 bldLvl="5" autoUpdateAnimBg="0"/>
      <p:bldP spid="22540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511</Words>
  <Application>Microsoft Office PowerPoint</Application>
  <PresentationFormat>On-screen Show (4:3)</PresentationFormat>
  <Paragraphs>115</Paragraphs>
  <Slides>17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ＭＳ Ｐゴシック</vt:lpstr>
      <vt:lpstr>Arial</vt:lpstr>
      <vt:lpstr>Arial Black</vt:lpstr>
      <vt:lpstr>Calibri</vt:lpstr>
      <vt:lpstr>Monotype Sorts</vt:lpstr>
      <vt:lpstr>Tahoma</vt:lpstr>
      <vt:lpstr>Times</vt:lpstr>
      <vt:lpstr>Wingdings</vt:lpstr>
      <vt:lpstr>Office Theme</vt:lpstr>
      <vt:lpstr>Clip</vt:lpstr>
      <vt:lpstr>Do Now        3/17/15 </vt:lpstr>
      <vt:lpstr>Pg 126 Classification</vt:lpstr>
      <vt:lpstr>Article Questions</vt:lpstr>
      <vt:lpstr>Linnaean Classification</vt:lpstr>
      <vt:lpstr>Taxonomy </vt:lpstr>
      <vt:lpstr>PowerPoint Presentation</vt:lpstr>
      <vt:lpstr>The Challenge</vt:lpstr>
      <vt:lpstr>PowerPoint Presentation</vt:lpstr>
      <vt:lpstr>PowerPoint Presentation</vt:lpstr>
      <vt:lpstr>Origin of Scientific Names</vt:lpstr>
      <vt:lpstr>PowerPoint Presentation</vt:lpstr>
      <vt:lpstr>Binomial Nomenclature Rules</vt:lpstr>
      <vt:lpstr>Bionomial Nomenclature</vt:lpstr>
      <vt:lpstr>PowerPoint Presentation</vt:lpstr>
      <vt:lpstr>Linnaeus’ classification system has seven levels.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</dc:title>
  <dc:creator>Kayla Odom</dc:creator>
  <cp:lastModifiedBy>Roman-Wensing, Kayla</cp:lastModifiedBy>
  <cp:revision>9</cp:revision>
  <dcterms:created xsi:type="dcterms:W3CDTF">2015-03-17T01:40:29Z</dcterms:created>
  <dcterms:modified xsi:type="dcterms:W3CDTF">2016-04-05T13:57:48Z</dcterms:modified>
</cp:coreProperties>
</file>